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37" r:id="rId3"/>
    <p:sldId id="514" r:id="rId4"/>
    <p:sldId id="257" r:id="rId5"/>
    <p:sldId id="513" r:id="rId6"/>
    <p:sldId id="439" r:id="rId7"/>
    <p:sldId id="515" r:id="rId8"/>
    <p:sldId id="486" r:id="rId9"/>
    <p:sldId id="487" r:id="rId10"/>
    <p:sldId id="488" r:id="rId11"/>
    <p:sldId id="485" r:id="rId12"/>
    <p:sldId id="489" r:id="rId13"/>
    <p:sldId id="365" r:id="rId14"/>
    <p:sldId id="288" r:id="rId15"/>
    <p:sldId id="491" r:id="rId16"/>
    <p:sldId id="492" r:id="rId17"/>
    <p:sldId id="262" r:id="rId18"/>
    <p:sldId id="516" r:id="rId19"/>
    <p:sldId id="441" r:id="rId20"/>
    <p:sldId id="494" r:id="rId21"/>
    <p:sldId id="442" r:id="rId22"/>
    <p:sldId id="446" r:id="rId23"/>
    <p:sldId id="517" r:id="rId24"/>
    <p:sldId id="447" r:id="rId25"/>
    <p:sldId id="495" r:id="rId26"/>
    <p:sldId id="448" r:id="rId27"/>
    <p:sldId id="449" r:id="rId28"/>
    <p:sldId id="450" r:id="rId29"/>
    <p:sldId id="463" r:id="rId30"/>
    <p:sldId id="462" r:id="rId31"/>
    <p:sldId id="503" r:id="rId32"/>
    <p:sldId id="518" r:id="rId33"/>
    <p:sldId id="460" r:id="rId34"/>
    <p:sldId id="440" r:id="rId35"/>
    <p:sldId id="464" r:id="rId36"/>
    <p:sldId id="502" r:id="rId37"/>
    <p:sldId id="459" r:id="rId38"/>
    <p:sldId id="454" r:id="rId39"/>
    <p:sldId id="452" r:id="rId40"/>
    <p:sldId id="519" r:id="rId41"/>
    <p:sldId id="451" r:id="rId42"/>
    <p:sldId id="453" r:id="rId43"/>
    <p:sldId id="498" r:id="rId44"/>
    <p:sldId id="499" r:id="rId45"/>
    <p:sldId id="497" r:id="rId46"/>
    <p:sldId id="496" r:id="rId47"/>
    <p:sldId id="467" r:id="rId48"/>
    <p:sldId id="465" r:id="rId49"/>
    <p:sldId id="506" r:id="rId50"/>
    <p:sldId id="505" r:id="rId51"/>
    <p:sldId id="508" r:id="rId52"/>
    <p:sldId id="476" r:id="rId53"/>
    <p:sldId id="458" r:id="rId54"/>
    <p:sldId id="469" r:id="rId55"/>
    <p:sldId id="470" r:id="rId56"/>
    <p:sldId id="471" r:id="rId57"/>
    <p:sldId id="473" r:id="rId58"/>
    <p:sldId id="509" r:id="rId5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2" autoAdjust="0"/>
    <p:restoredTop sz="94660"/>
  </p:normalViewPr>
  <p:slideViewPr>
    <p:cSldViewPr>
      <p:cViewPr>
        <p:scale>
          <a:sx n="70" d="100"/>
          <a:sy n="70" d="100"/>
        </p:scale>
        <p:origin x="-2814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4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4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5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0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9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9DA5-50F3-449B-98B3-89C7E35DFA5D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2022 Loveland COAL Day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Discharge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Line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078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90104"/>
            <a:ext cx="8839200" cy="891295"/>
          </a:xfrm>
        </p:spPr>
        <p:txBody>
          <a:bodyPr>
            <a:noAutofit/>
          </a:bodyPr>
          <a:lstStyle/>
          <a:p>
            <a:pPr algn="l"/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>       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2743200"/>
            <a:ext cx="4419600" cy="0"/>
          </a:xfrm>
          <a:prstGeom prst="straightConnector1">
            <a:avLst/>
          </a:prstGeom>
          <a:ln w="254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43200" y="2667000"/>
            <a:ext cx="0" cy="281940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56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5.1 %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19.4 </a:t>
            </a:r>
            <a:r>
              <a:rPr lang="en-US" sz="9600" dirty="0" smtClean="0">
                <a:latin typeface="Arial Black" panose="020B0A04020102020204" pitchFamily="34" charset="0"/>
              </a:rPr>
              <a:t>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20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19400"/>
            <a:ext cx="88392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Barricade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7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0.2 %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51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19.6 %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36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19400"/>
            <a:ext cx="88392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Barricade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769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0.2 %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51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19.6 %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400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362200"/>
            <a:ext cx="88392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Live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Miner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33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For Judges:</a:t>
            </a:r>
            <a:br>
              <a:rPr lang="en-US" sz="6000" b="1" dirty="0" smtClean="0"/>
            </a:br>
            <a:r>
              <a:rPr lang="en-US" sz="6000" b="1" dirty="0" smtClean="0"/>
              <a:t>Live person yells :Help” when team acknowledges barricade from either side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522664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5.1 %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19.6 %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80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90104"/>
            <a:ext cx="8839200" cy="891295"/>
          </a:xfrm>
        </p:spPr>
        <p:txBody>
          <a:bodyPr>
            <a:noAutofit/>
          </a:bodyPr>
          <a:lstStyle/>
          <a:p>
            <a:pPr algn="l"/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>       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2743200"/>
            <a:ext cx="4419600" cy="0"/>
          </a:xfrm>
          <a:prstGeom prst="straightConnector1">
            <a:avLst/>
          </a:prstGeom>
          <a:ln w="254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43200" y="2667000"/>
            <a:ext cx="0" cy="281940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252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BC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62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Stopping Not Intact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58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Airtight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93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Caved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Airtight</a:t>
            </a:r>
            <a:r>
              <a:rPr lang="en-US" sz="9600" dirty="0">
                <a:latin typeface="Arial Black" panose="020B0A04020102020204" pitchFamily="34" charset="0"/>
              </a:rPr>
              <a:t/>
            </a:r>
            <a:br>
              <a:rPr lang="en-US" sz="9600" dirty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708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Over Knee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61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BC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13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Waist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016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8991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Return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 Shaft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465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Seal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759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03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Command Center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68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Missing Person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0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Body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878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749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0.2 %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18.0 %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334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Pump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Cable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108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Discharge Line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685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Roofed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402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194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Non-movable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Electric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Pump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9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0.2 %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51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12.4 %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150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Barricade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18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>           ON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Pump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>          OFF</a:t>
            </a:r>
            <a:endParaRPr lang="en-US" sz="9600" dirty="0">
              <a:latin typeface="Arial Black" panose="020B0A040201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483828" y="2720454"/>
            <a:ext cx="533400" cy="533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3" idx="5"/>
          </p:cNvCxnSpPr>
          <p:nvPr/>
        </p:nvCxnSpPr>
        <p:spPr>
          <a:xfrm>
            <a:off x="4939113" y="3175739"/>
            <a:ext cx="763915" cy="634261"/>
          </a:xfrm>
          <a:prstGeom prst="line">
            <a:avLst/>
          </a:prstGeom>
          <a:ln w="139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8789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0.2 %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51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12.4 %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9430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Timbers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952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Barricade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2903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438400"/>
            <a:ext cx="89154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Live Person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Unconscious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187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5.1 %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12.4 %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3374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409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Seal Leaking Smoke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2634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1.1 %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19.6 %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463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Scoop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5906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BC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1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>           ON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 </a:t>
            </a:r>
            <a:r>
              <a:rPr lang="en-US" sz="5400" dirty="0" smtClean="0">
                <a:latin typeface="Arial Black" panose="020B0A04020102020204" pitchFamily="34" charset="0"/>
              </a:rPr>
              <a:t>3 Entry</a:t>
            </a:r>
            <a:br>
              <a:rPr lang="en-US" sz="5400" dirty="0" smtClean="0">
                <a:latin typeface="Arial Black" panose="020B0A04020102020204" pitchFamily="34" charset="0"/>
              </a:rPr>
            </a:br>
            <a:r>
              <a:rPr lang="en-US" sz="5400" dirty="0" smtClean="0">
                <a:latin typeface="Arial Black" panose="020B0A04020102020204" pitchFamily="34" charset="0"/>
              </a:rPr>
              <a:t>Shaft </a:t>
            </a:r>
            <a:r>
              <a:rPr lang="en-US" sz="5400" dirty="0" smtClean="0">
                <a:latin typeface="Arial Black" panose="020B0A04020102020204" pitchFamily="34" charset="0"/>
              </a:rPr>
              <a:t>Fan</a:t>
            </a:r>
            <a:r>
              <a:rPr lang="en-US" sz="3600" dirty="0" smtClean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>          OFF</a:t>
            </a:r>
            <a:endParaRPr lang="en-US" sz="9600" dirty="0">
              <a:latin typeface="Arial Black" panose="020B0A040201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483828" y="2720454"/>
            <a:ext cx="533400" cy="533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3" idx="5"/>
          </p:cNvCxnSpPr>
          <p:nvPr/>
        </p:nvCxnSpPr>
        <p:spPr>
          <a:xfrm>
            <a:off x="4939113" y="3175739"/>
            <a:ext cx="763915" cy="634261"/>
          </a:xfrm>
          <a:prstGeom prst="line">
            <a:avLst/>
          </a:prstGeom>
          <a:ln w="139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6578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</a:t>
            </a:r>
            <a:r>
              <a:rPr lang="en-US" sz="9600" dirty="0" smtClean="0">
                <a:latin typeface="Arial Black" panose="020B0A04020102020204" pitchFamily="34" charset="0"/>
              </a:rPr>
              <a:t>Stopping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016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BC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2239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0"/>
          </a:xfrm>
          <a:prstGeom prst="ellipse">
            <a:avLst/>
          </a:prstGeom>
          <a:noFill/>
          <a:ln w="190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LC</a:t>
            </a:r>
            <a:endParaRPr lang="en-US" sz="16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194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Waist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2312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Ankle Deep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991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505200"/>
            <a:ext cx="92964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Smoke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/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End of Smoke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0769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Intake Shaft With Blowing Fan Off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161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Seal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6669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Sample Pipe Valve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Closed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90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Pump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Cable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17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B.O.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617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BC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32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BC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3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110</Words>
  <Application>Microsoft Office PowerPoint</Application>
  <PresentationFormat>On-screen Show (4:3)</PresentationFormat>
  <Paragraphs>58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2022 Loveland COAL Day 1</vt:lpstr>
      <vt:lpstr>        </vt:lpstr>
      <vt:lpstr>Command Center</vt:lpstr>
      <vt:lpstr>            ON Pump            OFF</vt:lpstr>
      <vt:lpstr>            ON  3 Entry Shaft Fan             OFF</vt:lpstr>
      <vt:lpstr>Pump  Cable</vt:lpstr>
      <vt:lpstr>B.O.</vt:lpstr>
      <vt:lpstr>BC</vt:lpstr>
      <vt:lpstr>BC</vt:lpstr>
      <vt:lpstr>Water Discharge Line</vt:lpstr>
      <vt:lpstr>        </vt:lpstr>
      <vt:lpstr>5.1 % CH4 10 PPM CO 19.4 % O2</vt:lpstr>
      <vt:lpstr>Barricade</vt:lpstr>
      <vt:lpstr>0.2 % CH4 51 PPM CO 19.6 % O2</vt:lpstr>
      <vt:lpstr>Barricade</vt:lpstr>
      <vt:lpstr>0.2 % CH4 51 PPM CO 19.6 % O2</vt:lpstr>
      <vt:lpstr>Live Miner</vt:lpstr>
      <vt:lpstr>For Judges: Live person yells :Help” when team acknowledges barricade from either side</vt:lpstr>
      <vt:lpstr>5.1 % CH4 10 PPM CO 19.6 % O2</vt:lpstr>
      <vt:lpstr>BC</vt:lpstr>
      <vt:lpstr>Permanent Stopping Not Intact</vt:lpstr>
      <vt:lpstr>Caved Airtight </vt:lpstr>
      <vt:lpstr>Caved Airtight </vt:lpstr>
      <vt:lpstr>Water Over Knee Deep</vt:lpstr>
      <vt:lpstr>BC</vt:lpstr>
      <vt:lpstr>Water  Waist Deep</vt:lpstr>
      <vt:lpstr>Return  Shaft</vt:lpstr>
      <vt:lpstr>Seal</vt:lpstr>
      <vt:lpstr>Unsafe Roof</vt:lpstr>
      <vt:lpstr>Missing Person</vt:lpstr>
      <vt:lpstr>Body</vt:lpstr>
      <vt:lpstr>Unsafe Roof</vt:lpstr>
      <vt:lpstr>0.2 % CH4 10 PPM CO 18.0 % O2</vt:lpstr>
      <vt:lpstr>Pump Cable</vt:lpstr>
      <vt:lpstr>Discharge Line</vt:lpstr>
      <vt:lpstr>Water  Roofed</vt:lpstr>
      <vt:lpstr>Non-movable Electric Pump</vt:lpstr>
      <vt:lpstr>0.2 % CH4 51 PPM CO 12.4 % O2</vt:lpstr>
      <vt:lpstr>Barricade</vt:lpstr>
      <vt:lpstr>0.2 % CH4 51 PPM CO 12.4 % O2</vt:lpstr>
      <vt:lpstr>4 Timbers</vt:lpstr>
      <vt:lpstr>Barricade</vt:lpstr>
      <vt:lpstr>Live Person Unconscious</vt:lpstr>
      <vt:lpstr>5.1 % CH4 10 PPM CO 12.4 % O2</vt:lpstr>
      <vt:lpstr>Smoke</vt:lpstr>
      <vt:lpstr>Seal Leaking Smoke</vt:lpstr>
      <vt:lpstr>1.1 % CH4 10 PPM CO 19.6 % O2</vt:lpstr>
      <vt:lpstr>Battery Scoop</vt:lpstr>
      <vt:lpstr>BC</vt:lpstr>
      <vt:lpstr>Permanent Stopping</vt:lpstr>
      <vt:lpstr>BC</vt:lpstr>
      <vt:lpstr>LC</vt:lpstr>
      <vt:lpstr>Water  Waist Deep</vt:lpstr>
      <vt:lpstr>Water Ankle Deep</vt:lpstr>
      <vt:lpstr>Smoke  End of Smoke </vt:lpstr>
      <vt:lpstr>Intake Shaft With Blowing Fan Off</vt:lpstr>
      <vt:lpstr>Seal</vt:lpstr>
      <vt:lpstr>Sample Pipe Valve Closed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Day 1</dc:title>
  <dc:creator>RJB</dc:creator>
  <cp:lastModifiedBy>JCB</cp:lastModifiedBy>
  <cp:revision>37</cp:revision>
  <cp:lastPrinted>2017-07-05T15:51:03Z</cp:lastPrinted>
  <dcterms:created xsi:type="dcterms:W3CDTF">2015-05-29T19:58:26Z</dcterms:created>
  <dcterms:modified xsi:type="dcterms:W3CDTF">2022-06-29T17:47:06Z</dcterms:modified>
</cp:coreProperties>
</file>